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BC8A1-4EFB-C3F4-8A4A-78FC56F2D3AD}" v="441" dt="2024-04-19T19:54:10.325"/>
    <p1510:client id="{C23F7344-FE55-A6E5-EBE1-E44C8BBBC793}" v="15" dt="2024-04-19T20:41:17.511"/>
    <p1510:client id="{C4122CA2-B6D9-30AB-891C-0EADCCF54E02}" v="473" dt="2024-04-19T14:06:01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8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4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4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3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1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6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4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3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7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5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77" r:id="rId6"/>
    <p:sldLayoutId id="2147483773" r:id="rId7"/>
    <p:sldLayoutId id="2147483774" r:id="rId8"/>
    <p:sldLayoutId id="2147483775" r:id="rId9"/>
    <p:sldLayoutId id="2147483776" r:id="rId10"/>
    <p:sldLayoutId id="21474837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el/med/podzim2018/BSPC011/Potreby_lidskeho_jedince_a_jejich_hierarchi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01567C-4815-45C4-A8C8-DEF236232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544B7D-69E2-9539-A527-54B80BB6F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963" y="758826"/>
            <a:ext cx="10058400" cy="4062326"/>
          </a:xfrm>
        </p:spPr>
        <p:txBody>
          <a:bodyPr anchor="b">
            <a:normAutofit/>
          </a:bodyPr>
          <a:lstStyle/>
          <a:p>
            <a:r>
              <a:rPr lang="cs-CZ" sz="9600"/>
              <a:t>Sociální práce ve sportu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F4B33-0205-A7C6-02E4-A980C1917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138" y="5305783"/>
            <a:ext cx="10058400" cy="793389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Adam Velechovský</a:t>
            </a:r>
          </a:p>
          <a:p>
            <a:endParaRPr lang="cs-CZ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2BBCA2-F039-47DF-B36F-39D7E7CC0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1458" y="5063468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77711D3-2534-4918-8661-020829D71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852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5F859-6233-064C-BB16-BB58BBEF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6FB608-27CF-3095-61E0-16E3D7680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cs-CZ" dirty="0"/>
              <a:t>Co je pomoc?</a:t>
            </a:r>
          </a:p>
          <a:p>
            <a:pPr marL="457200" indent="-457200">
              <a:buAutoNum type="arabicPeriod"/>
            </a:pPr>
            <a:r>
              <a:rPr lang="cs-CZ" dirty="0"/>
              <a:t>Sociální opora</a:t>
            </a:r>
          </a:p>
          <a:p>
            <a:pPr marL="457200" indent="-457200">
              <a:buAutoNum type="arabicPeriod"/>
            </a:pPr>
            <a:r>
              <a:rPr lang="cs-CZ" dirty="0"/>
              <a:t>Tlak</a:t>
            </a:r>
          </a:p>
          <a:p>
            <a:pPr marL="457200" indent="-457200">
              <a:buAutoNum type="arabicPeriod"/>
            </a:pPr>
            <a:r>
              <a:rPr lang="cs-CZ" dirty="0" err="1"/>
              <a:t>Maslowova</a:t>
            </a:r>
            <a:r>
              <a:rPr lang="cs-CZ" dirty="0"/>
              <a:t> pyramida potřeb</a:t>
            </a:r>
          </a:p>
          <a:p>
            <a:pPr marL="457200" indent="-457200">
              <a:buAutoNum type="arabicPeriod"/>
            </a:pPr>
            <a:r>
              <a:rPr lang="cs-CZ" dirty="0"/>
              <a:t>Kouč vs Trenér</a:t>
            </a:r>
          </a:p>
          <a:p>
            <a:pPr marL="457200" indent="-457200">
              <a:buAutoNum type="arabicPeriod"/>
            </a:pPr>
            <a:r>
              <a:rPr lang="cs-CZ" dirty="0"/>
              <a:t>Spolupráce mezi klubem a rodiči</a:t>
            </a:r>
          </a:p>
          <a:p>
            <a:pPr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36497-7228-F60B-9831-3C96F359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pomoc?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FB8D9-2209-C866-D04C-E78B96910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Objektivní X subjektivní</a:t>
            </a:r>
            <a:endParaRPr lang="cs-CZ"/>
          </a:p>
          <a:p>
            <a:pPr marL="0" indent="0">
              <a:buNone/>
            </a:pPr>
            <a:r>
              <a:rPr lang="cs-CZ" dirty="0"/>
              <a:t>Poskytovaná X vnímaná</a:t>
            </a:r>
          </a:p>
          <a:p>
            <a:pPr marL="0" indent="0">
              <a:buNone/>
            </a:pPr>
            <a:r>
              <a:rPr lang="cs-CZ" dirty="0"/>
              <a:t>Jaké jsou druhy pomoci? Jak pomáháme?</a:t>
            </a:r>
          </a:p>
        </p:txBody>
      </p:sp>
    </p:spTree>
    <p:extLst>
      <p:ext uri="{BB962C8B-B14F-4D97-AF65-F5344CB8AC3E}">
        <p14:creationId xmlns:p14="http://schemas.microsoft.com/office/powerpoint/2010/main" val="62161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087C2-060A-128C-321F-89986D5D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opora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BE1695-EF45-E417-A572-634D55C47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Pro 92 % hráčů jsou to rodiče</a:t>
            </a:r>
          </a:p>
          <a:p>
            <a:r>
              <a:rPr lang="cs-CZ" dirty="0">
                <a:ea typeface="+mn-lt"/>
                <a:cs typeface="+mn-lt"/>
              </a:rPr>
              <a:t>U lidí s vyšší mírou sociální opory bylo zjištěno méně psychosomatických </a:t>
            </a:r>
            <a:r>
              <a:rPr lang="cs-CZ">
                <a:ea typeface="+mn-lt"/>
                <a:cs typeface="+mn-lt"/>
              </a:rPr>
              <a:t>onemocnění</a:t>
            </a:r>
          </a:p>
          <a:p>
            <a:r>
              <a:rPr lang="cs-CZ"/>
              <a:t>Jak je sociální opora důležitá pro sportovce?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58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AF3A6-7539-BE38-F27F-E75BE643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Tlak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E5F7B-6B19-C041-4D91-9BB07F817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662" y="2063377"/>
            <a:ext cx="10058400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Přes 80 % hráčů pociťuje tlak od trenérů</a:t>
            </a:r>
          </a:p>
          <a:p>
            <a:r>
              <a:rPr lang="cs-CZ" dirty="0"/>
              <a:t>Přes 60 % hráčů pociťuje tlak od spoluhráčů</a:t>
            </a:r>
          </a:p>
          <a:p>
            <a:r>
              <a:rPr lang="cs-CZ" dirty="0"/>
              <a:t>Přes 50 % hráčů pociťuje tlak od rodičů</a:t>
            </a:r>
          </a:p>
          <a:p>
            <a:r>
              <a:rPr lang="cs-CZ" dirty="0"/>
              <a:t>Jsou tyto zdroje tlaku žádoucí ve vztahu k dlouhodobému rozvoji hráče?</a:t>
            </a:r>
          </a:p>
          <a:p>
            <a:r>
              <a:rPr lang="cs-CZ" dirty="0"/>
              <a:t>Jaký vliv má na hráče?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02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09FA2C-D58E-94B8-A073-166F6A84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8"/>
            <a:ext cx="3401961" cy="34947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Maslowova pyramida potřeb</a:t>
            </a:r>
          </a:p>
        </p:txBody>
      </p:sp>
      <p:pic>
        <p:nvPicPr>
          <p:cNvPr id="4" name="Zástupný obsah 3" descr="Obsah obrázku text, trojúhelník, kužel&#10;&#10;Popis se vygeneroval automaticky.">
            <a:extLst>
              <a:ext uri="{FF2B5EF4-FFF2-40B4-BE49-F238E27FC236}">
                <a16:creationId xmlns:a16="http://schemas.microsoft.com/office/drawing/2014/main" id="{2939FF94-D2E8-9A2D-1C50-17F2D77AD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047" y="640081"/>
            <a:ext cx="5984120" cy="505415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37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C9C04-D158-913F-14B6-6AD3DCE15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Kouč vs Trenér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2D3E5F-F67E-9E54-D0D3-1F3AB57B51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KOUČ</a:t>
            </a:r>
          </a:p>
          <a:p>
            <a:r>
              <a:rPr lang="cs-CZ" dirty="0"/>
              <a:t>Nedirektivní přístup</a:t>
            </a:r>
          </a:p>
          <a:p>
            <a:r>
              <a:rPr lang="cs-CZ" dirty="0"/>
              <a:t>Nemusí být odborník na oblast koučovaného</a:t>
            </a:r>
          </a:p>
          <a:p>
            <a:r>
              <a:rPr lang="cs-CZ" dirty="0"/>
              <a:t>Cílem je, aby koučovaný našel vnitřní zdroje, které mu pomohou s problémem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794EAF-8C19-3369-A002-CC2691EAF8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TRENÉR</a:t>
            </a:r>
          </a:p>
          <a:p>
            <a:r>
              <a:rPr lang="cs-CZ" dirty="0"/>
              <a:t>Vysvětluje nebo ukazuje, jak dělat věci správně. </a:t>
            </a:r>
          </a:p>
          <a:p>
            <a:r>
              <a:rPr lang="cs-CZ" dirty="0"/>
              <a:t>Často hodnotí. </a:t>
            </a:r>
          </a:p>
          <a:p>
            <a:r>
              <a:rPr lang="cs-CZ" dirty="0"/>
              <a:t> Cílem je, aby se druhý člověk naučil nějakou dovednost.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69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0C639-6974-5B82-FB91-46D2FABA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mezi klubem a rodičem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99F289-5B4E-42A4-E72C-B7D21FC41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Co od klubu očekává rodič?</a:t>
            </a:r>
          </a:p>
          <a:p>
            <a:r>
              <a:rPr lang="cs-CZ" dirty="0"/>
              <a:t>Co od rodiče očekává klub?</a:t>
            </a:r>
          </a:p>
          <a:p>
            <a:r>
              <a:rPr lang="cs-CZ" dirty="0"/>
              <a:t>Jak vylepšit spolupráci mezi klubem a rodičem?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74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EBB83-343F-6C61-6638-E516C2DB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7DAFE-85AA-9C0F-F4E6-1A9314DC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MÁTEL, Andrej. 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Teorie sociální práce 1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. Praha: Grada </a:t>
            </a:r>
            <a:r>
              <a:rPr lang="cs-CZ" sz="1600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Publishing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, 2019. ISBN 978-80-271-2220-2.</a:t>
            </a:r>
          </a:p>
          <a:p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MOORE, </a:t>
            </a:r>
            <a:r>
              <a:rPr lang="cs-CZ" sz="1600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Matt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a </a:t>
            </a:r>
            <a:r>
              <a:rPr lang="cs-CZ" sz="1600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Ginger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GUMMELT. 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Sport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social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work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: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Promoting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and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functioning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and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Well-being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of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College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and Professional </a:t>
            </a:r>
            <a:r>
              <a:rPr lang="cs-CZ" sz="1600" i="1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Athletes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. </a:t>
            </a:r>
            <a:r>
              <a:rPr lang="cs-CZ" sz="1600" err="1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Cognella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, 2018. ISBN 978-1-5165-1634-6.</a:t>
            </a:r>
          </a:p>
          <a:p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BOHOŇKOVÁ, Irma. 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Manažer koučem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. Praha: Portál, 2022. ISBN 978-80-262-1873-9.</a:t>
            </a:r>
          </a:p>
          <a:p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MENŠÍKOVÁ, Andrea. 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POTŘEBY ČLOVĚKA A JEJICH HIERARCHIE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 [online]. Brno, 2018 [cit. 2024-04-19]. Dostupné z: 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  <a:hlinkClick r:id="rId2"/>
              </a:rPr>
              <a:t>https://is.muni.cz/el/med/podzim2018/BSPC011/Potreby_lidskeho_jedince_a_jejich_hierarchie.pdf</a:t>
            </a:r>
            <a:endParaRPr lang="cs-CZ" sz="1600" dirty="0">
              <a:solidFill>
                <a:srgbClr val="212529"/>
              </a:solidFill>
              <a:latin typeface="Calibri"/>
              <a:ea typeface="Calibri"/>
              <a:cs typeface="Calibri"/>
            </a:endParaRPr>
          </a:p>
          <a:p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ŠOLE, Martin. 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SOCIÁLNÍ OPORA JAKO VÝZNAMNÝ PROTEKTIVNÍ FAKTOR ZVLÁDÁNÍ TRAUMATICKÝCH SITUACÍ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. České Budějovice, 2016. Bakalářská práce. Jihočeská univerzita v Českých Budějovicích.</a:t>
            </a:r>
          </a:p>
          <a:p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VELECHOVSKÝ, Adam. </a:t>
            </a:r>
            <a:r>
              <a:rPr lang="cs-CZ" sz="1600" i="1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 Možnosti využití metod sociální práce při výchově hokejistů Akademií ČH</a:t>
            </a:r>
            <a:r>
              <a:rPr lang="cs-CZ" sz="1600" dirty="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. Liberec, 2024. Bakalářská </a:t>
            </a:r>
            <a:r>
              <a:rPr lang="cs-CZ" sz="1600">
                <a:solidFill>
                  <a:srgbClr val="212529"/>
                </a:solidFill>
                <a:latin typeface="Calibri"/>
                <a:ea typeface="+mn-lt"/>
                <a:cs typeface="+mn-lt"/>
              </a:rPr>
              <a:t>práce. Univerzita Jana Evangelisty Purkyně.</a:t>
            </a:r>
          </a:p>
          <a:p>
            <a:endParaRPr lang="cs-CZ" sz="1600" dirty="0">
              <a:solidFill>
                <a:srgbClr val="212529"/>
              </a:solidFill>
              <a:latin typeface="Calibri"/>
            </a:endParaRPr>
          </a:p>
          <a:p>
            <a:endParaRPr lang="cs-CZ" sz="1600" dirty="0">
              <a:solidFill>
                <a:srgbClr val="212529"/>
              </a:solidFill>
              <a:latin typeface="Calibri"/>
              <a:ea typeface="Calibri"/>
              <a:cs typeface="Calibri"/>
            </a:endParaRPr>
          </a:p>
          <a:p>
            <a:endParaRPr lang="cs-CZ" sz="1600" dirty="0">
              <a:solidFill>
                <a:srgbClr val="212529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841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366</Words>
  <Application>Microsoft Office PowerPoint</Application>
  <PresentationFormat>Širokoúhlá obrazovka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Garamond</vt:lpstr>
      <vt:lpstr>RetrospectVTI</vt:lpstr>
      <vt:lpstr>Sociální práce ve sportu</vt:lpstr>
      <vt:lpstr>Obsah</vt:lpstr>
      <vt:lpstr>Co je pomoc?</vt:lpstr>
      <vt:lpstr>Sociální opora</vt:lpstr>
      <vt:lpstr>Tlak</vt:lpstr>
      <vt:lpstr>Maslowova pyramida potřeb</vt:lpstr>
      <vt:lpstr>Kouč vs Trenér</vt:lpstr>
      <vt:lpstr>Spolupráce mezi klubem a rodičem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Petr Haken</cp:lastModifiedBy>
  <cp:revision>310</cp:revision>
  <dcterms:created xsi:type="dcterms:W3CDTF">2024-04-19T13:15:57Z</dcterms:created>
  <dcterms:modified xsi:type="dcterms:W3CDTF">2024-04-24T12:28:05Z</dcterms:modified>
</cp:coreProperties>
</file>