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84" r:id="rId1"/>
  </p:sldMasterIdLst>
  <p:sldIdLst>
    <p:sldId id="257" r:id="rId2"/>
    <p:sldId id="259" r:id="rId3"/>
    <p:sldId id="260" r:id="rId4"/>
    <p:sldId id="261" r:id="rId5"/>
    <p:sldId id="258" r:id="rId6"/>
    <p:sldId id="262" r:id="rId7"/>
    <p:sldId id="263" r:id="rId8"/>
    <p:sldId id="264" r:id="rId9"/>
    <p:sldId id="265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6CBC8A1-4EFB-C3F4-8A4A-78FC56F2D3AD}" v="441" dt="2024-04-19T19:54:10.325"/>
    <p1510:client id="{C23F7344-FE55-A6E5-EBE1-E44C8BBBC793}" v="15" dt="2024-04-19T20:41:17.511"/>
    <p1510:client id="{C4122CA2-B6D9-30AB-891C-0EADCCF54E02}" v="473" dt="2024-04-19T14:06:01.8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94" d="100"/>
          <a:sy n="94" d="100"/>
        </p:scale>
        <p:origin x="91" y="1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5/10/relationships/revisionInfo" Target="revisionInfo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39E3965E-AC41-4711-9D10-E25ABB132D86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90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645152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1F5DC8C3-BA5F-4EED-BB9A-A14272BD82A1}"/>
              </a:ext>
            </a:extLst>
          </p:cNvPr>
          <p:cNvCxnSpPr/>
          <p:nvPr/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925CCF1-92C0-4AF3-BFAF-4921631915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84DA70-C731-4C70-880D-CCD4705E623C}" type="datetime1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51A78A9-3DFF-4937-A9F2-5D8CF495F36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FAEB271-5CC0-4759-BC6E-8BE53AB22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108503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D5506EE-1026-4F35-9ACC-BD05BE0F9B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2A279-0833-481D-8C56-F67FD0AC6C50}" type="datetime1">
              <a:rPr lang="en-US" smtClean="0"/>
              <a:t>4/24/2024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B7696E5F-8D95-4450-AE52-5438E6EDE2B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9B2253-74CC-409E-BEB0-F8EFCFCB562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90430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E1B68A5B-D9FA-424B-A4EB-30E7223836B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F33D6B0-F070-45C4-A472-19F432BE39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87DA83-5663-4C9C-B9AA-0B40A3DAFF81}" type="datetime1">
              <a:rPr lang="en-US" smtClean="0"/>
              <a:t>4/24/2024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975399F-DAB2-410D-967F-ED17E6F796E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F762A46F-6BE5-4D12-9412-5CA7672EA8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108325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354D8B55-9EA8-4B81-8E84-9B93B0A27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1D723-8F53-4F53-90B0-1982A396982E}" type="datetime1">
              <a:rPr lang="en-US" smtClean="0"/>
              <a:t>4/24/2024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062CA021-2578-47CB-822C-BDDFF7223B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C4AAB51D-4141-4682-9375-DAFD5FB9DD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51475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585C21A-8B93-4657-B5DF-7EAEAD3BE127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90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663440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9" name="Straight Connector 8">
            <a:extLst>
              <a:ext uri="{FF2B5EF4-FFF2-40B4-BE49-F238E27FC236}">
                <a16:creationId xmlns:a16="http://schemas.microsoft.com/office/drawing/2014/main" id="{459DE2C1-4C52-40A3-8959-27B2C1BEBFF6}"/>
              </a:ext>
            </a:extLst>
          </p:cNvPr>
          <p:cNvCxnSpPr/>
          <p:nvPr/>
        </p:nvCxnSpPr>
        <p:spPr>
          <a:xfrm>
            <a:off x="1207658" y="4485132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AAF2E137-EC28-48F8-9198-1F02539029B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669AF7-7BEB-44E4-9852-375E34362B5B}" type="datetime1">
              <a:rPr lang="en-US" smtClean="0"/>
              <a:t>4/24/2024</a:t>
            </a:fld>
            <a:endParaRPr lang="en-US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189422CD-6F62-4DD6-89EF-07A60B42D2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Slide Number Placeholder 10">
            <a:extLst>
              <a:ext uri="{FF2B5EF4-FFF2-40B4-BE49-F238E27FC236}">
                <a16:creationId xmlns:a16="http://schemas.microsoft.com/office/drawing/2014/main" id="{69C6AFF8-42B4-4D05-969B-9F5FB335555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165369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2120900"/>
            <a:ext cx="4639736" cy="374819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515944" y="2120900"/>
            <a:ext cx="4639736" cy="3748194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5782D47D-B0DC-4C40-BCC6-BBBA32584A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AAAC38D-0552-4C82-B593-E6124DFADBE2}" type="datetime1">
              <a:rPr lang="en-US" smtClean="0"/>
              <a:t>4/24/2024</a:t>
            </a:fld>
            <a:endParaRPr lang="en-US" dirty="0"/>
          </a:p>
        </p:txBody>
      </p:sp>
      <p:sp>
        <p:nvSpPr>
          <p:cNvPr id="9" name="Footer Placeholder 8">
            <a:extLst>
              <a:ext uri="{FF2B5EF4-FFF2-40B4-BE49-F238E27FC236}">
                <a16:creationId xmlns:a16="http://schemas.microsoft.com/office/drawing/2014/main" id="{4690D34E-7EBD-44B2-83CA-4C126A18D7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0" name="Slide Number Placeholder 9">
            <a:extLst>
              <a:ext uri="{FF2B5EF4-FFF2-40B4-BE49-F238E27FC236}">
                <a16:creationId xmlns:a16="http://schemas.microsoft.com/office/drawing/2014/main" id="{2AC511A1-9BBD-42DE-92FB-2AF44F8E97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951642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958274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515944" y="2057400"/>
            <a:ext cx="4639736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515944" y="2958273"/>
            <a:ext cx="4639736" cy="291082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8AF8A515-AA94-45D1-9223-5C2272618D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DF0F1C-5577-4ACB-BB62-DF8F3C494C7E}" type="datetime1">
              <a:rPr lang="en-US" smtClean="0"/>
              <a:t>4/24/2024</a:t>
            </a:fld>
            <a:endParaRPr lang="en-US" dirty="0"/>
          </a:p>
        </p:txBody>
      </p:sp>
      <p:sp>
        <p:nvSpPr>
          <p:cNvPr id="11" name="Footer Placeholder 10">
            <a:extLst>
              <a:ext uri="{FF2B5EF4-FFF2-40B4-BE49-F238E27FC236}">
                <a16:creationId xmlns:a16="http://schemas.microsoft.com/office/drawing/2014/main" id="{D052F5BC-98E0-4D60-AD67-9547738B7DD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2" name="Slide Number Placeholder 11">
            <a:extLst>
              <a:ext uri="{FF2B5EF4-FFF2-40B4-BE49-F238E27FC236}">
                <a16:creationId xmlns:a16="http://schemas.microsoft.com/office/drawing/2014/main" id="{A38552DC-952E-41EA-AAAF-C2187523C0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112688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392073F-158F-44A3-8913-917AFFC1BC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75B394-D9F9-4F0C-B15D-605F45CB9E9F}" type="datetime1">
              <a:rPr lang="en-US" smtClean="0"/>
              <a:t>4/24/2024</a:t>
            </a:fld>
            <a:endParaRPr lang="en-US" dirty="0"/>
          </a:p>
        </p:txBody>
      </p:sp>
      <p:sp>
        <p:nvSpPr>
          <p:cNvPr id="7" name="Footer Placeholder 6">
            <a:extLst>
              <a:ext uri="{FF2B5EF4-FFF2-40B4-BE49-F238E27FC236}">
                <a16:creationId xmlns:a16="http://schemas.microsoft.com/office/drawing/2014/main" id="{EED72207-24CA-42B7-A975-2F8E41CBA9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Slide Number Placeholder 7">
            <a:extLst>
              <a:ext uri="{FF2B5EF4-FFF2-40B4-BE49-F238E27FC236}">
                <a16:creationId xmlns:a16="http://schemas.microsoft.com/office/drawing/2014/main" id="{D01080F2-251A-4B88-9A62-16F46D724F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4160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A8E9C91B-7EAD-4562-AB0E-DFB9663AECE3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4E9223F-721F-47BF-9FD5-0F8D12FF0D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9667345-2558-425A-8533-9BFDBCE15005}" type="datetime1">
              <a:rPr lang="en-US" smtClean="0"/>
              <a:t>4/24/2024</a:t>
            </a:fld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05915714-6BBA-4593-8591-4E26F7D58D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E06F857-D2E1-44DD-ABDD-EBB739645B6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78488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16D90D66-BCB9-4229-A829-628874352AC0}"/>
              </a:ext>
            </a:extLst>
          </p:cNvPr>
          <p:cNvSpPr/>
          <p:nvPr/>
        </p:nvSpPr>
        <p:spPr>
          <a:xfrm>
            <a:off x="16" y="0"/>
            <a:ext cx="4654296" cy="68580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43466" y="786383"/>
            <a:ext cx="3517567" cy="2093975"/>
          </a:xfrm>
        </p:spPr>
        <p:txBody>
          <a:bodyPr anchor="b">
            <a:normAutofit/>
          </a:bodyPr>
          <a:lstStyle>
            <a:lvl1pPr>
              <a:lnSpc>
                <a:spcPct val="90000"/>
              </a:lnSpc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58984" y="812799"/>
            <a:ext cx="5928344" cy="52947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43465" y="3043050"/>
            <a:ext cx="3517567" cy="3064505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43464" y="6446520"/>
            <a:ext cx="3517568" cy="365125"/>
          </a:xfrm>
        </p:spPr>
        <p:txBody>
          <a:bodyPr/>
          <a:lstStyle>
            <a:lvl1pPr algn="l">
              <a:defRPr/>
            </a:lvl1pPr>
          </a:lstStyle>
          <a:p>
            <a:fld id="{92BEA474-078D-4E9B-9B14-09A87B19DC46}" type="datetime1">
              <a:rPr lang="en-US" smtClean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458983" y="6446520"/>
            <a:ext cx="5334019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A98EE3D-8CD1-4C3F-BD1C-C98C9596463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85394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>
            <a:extLst>
              <a:ext uri="{FF2B5EF4-FFF2-40B4-BE49-F238E27FC236}">
                <a16:creationId xmlns:a16="http://schemas.microsoft.com/office/drawing/2014/main" id="{DA134939-39C0-4522-A125-A13DFDA66490}"/>
              </a:ext>
            </a:extLst>
          </p:cNvPr>
          <p:cNvSpPr/>
          <p:nvPr/>
        </p:nvSpPr>
        <p:spPr>
          <a:xfrm>
            <a:off x="0" y="4578350"/>
            <a:ext cx="12188825" cy="227965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578350"/>
          </a:xfrm>
          <a:solidFill>
            <a:schemeClr val="bg1">
              <a:lumMod val="85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79" y="4799362"/>
            <a:ext cx="10113645" cy="743682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79" y="5715000"/>
            <a:ext cx="10113264" cy="60960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4907D986-8816-4272-A432-0437A28A9828}" type="datetime1">
              <a:rPr lang="en-US" smtClean="0"/>
              <a:t>4/24/2024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97279" y="6446838"/>
            <a:ext cx="6818262" cy="365125"/>
          </a:xfrm>
        </p:spPr>
        <p:txBody>
          <a:bodyPr/>
          <a:lstStyle/>
          <a:p>
            <a:pPr algn="l"/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66479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416A0E3C-60E6-4F39-BC55-5F7C224E1F7C}"/>
              </a:ext>
            </a:extLst>
          </p:cNvPr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2108201"/>
            <a:ext cx="10058400" cy="3760891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218426" y="6446838"/>
            <a:ext cx="2584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rgbClr val="FFFFFF"/>
                </a:solidFill>
              </a:defRPr>
            </a:lvl1pPr>
          </a:lstStyle>
          <a:p>
            <a:fld id="{62D6E202-B606-4609-B914-27C9371A1F6D}" type="datetime1">
              <a:rPr lang="en-US" smtClean="0"/>
              <a:t>4/24/2024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097279" y="6446838"/>
            <a:ext cx="681826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993582" y="6446838"/>
            <a:ext cx="78001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3A98EE3D-8CD1-4C3F-BD1C-C98C9596463C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C5025DAC-8B93-4160-B017-3A274A5828C0}"/>
              </a:ext>
            </a:extLst>
          </p:cNvPr>
          <p:cNvCxnSpPr/>
          <p:nvPr/>
        </p:nvCxnSpPr>
        <p:spPr>
          <a:xfrm>
            <a:off x="1193532" y="1897380"/>
            <a:ext cx="996696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46519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79" r:id="rId1"/>
    <p:sldLayoutId id="2147483780" r:id="rId2"/>
    <p:sldLayoutId id="2147483781" r:id="rId3"/>
    <p:sldLayoutId id="2147483782" r:id="rId4"/>
    <p:sldLayoutId id="2147483783" r:id="rId5"/>
    <p:sldLayoutId id="2147483777" r:id="rId6"/>
    <p:sldLayoutId id="2147483773" r:id="rId7"/>
    <p:sldLayoutId id="2147483774" r:id="rId8"/>
    <p:sldLayoutId id="2147483775" r:id="rId9"/>
    <p:sldLayoutId id="2147483776" r:id="rId10"/>
    <p:sldLayoutId id="2147483778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3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10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100000"/>
        </a:lnSpc>
        <a:spcBef>
          <a:spcPts val="200"/>
        </a:spcBef>
        <a:spcAft>
          <a:spcPts val="400"/>
        </a:spcAft>
        <a:buClrTx/>
        <a:buFont typeface="Calibri" pitchFamily="34" charset="0"/>
        <a:buChar char="◦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hyperlink" Target="https://is.muni.cz/el/med/podzim2018/BSPC011/Potreby_lidskeho_jedince_a_jejich_hierarchie.pdf" TargetMode="Externa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B601567C-4815-45C4-A8C8-DEF236232A3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0E544B7D-69E2-9539-A527-54B80BB6FCF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096963" y="758826"/>
            <a:ext cx="10058400" cy="4062326"/>
          </a:xfrm>
        </p:spPr>
        <p:txBody>
          <a:bodyPr anchor="b">
            <a:normAutofit/>
          </a:bodyPr>
          <a:lstStyle/>
          <a:p>
            <a:r>
              <a:rPr lang="cs-CZ" sz="9600"/>
              <a:t>Sociální práce ve sportu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09F4B33-0205-A7C6-02E4-A980C191741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138" y="5305783"/>
            <a:ext cx="10058400" cy="793389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dirty="0"/>
              <a:t>Adam Velechovský</a:t>
            </a:r>
          </a:p>
          <a:p>
            <a:endParaRPr lang="cs-CZ" dirty="0"/>
          </a:p>
        </p:txBody>
      </p: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9D2BBCA2-F039-47DF-B36F-39D7E7CC009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131458" y="5063468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ectangle 11">
            <a:extLst>
              <a:ext uri="{FF2B5EF4-FFF2-40B4-BE49-F238E27FC236}">
                <a16:creationId xmlns:a16="http://schemas.microsoft.com/office/drawing/2014/main" id="{277711D3-2534-4918-8661-020829D7130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347852817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455F859-6233-064C-BB16-BB58BBEFE6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Obsah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B06FB608-27CF-3095-61E0-16E3D76806D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457200" indent="-457200">
              <a:buAutoNum type="arabicPeriod"/>
            </a:pPr>
            <a:r>
              <a:rPr lang="cs-CZ" dirty="0"/>
              <a:t>Co je pomoc?</a:t>
            </a:r>
          </a:p>
          <a:p>
            <a:pPr marL="457200" indent="-457200">
              <a:buAutoNum type="arabicPeriod"/>
            </a:pPr>
            <a:r>
              <a:rPr lang="cs-CZ" dirty="0"/>
              <a:t>Sociální opora</a:t>
            </a:r>
          </a:p>
          <a:p>
            <a:pPr marL="457200" indent="-457200">
              <a:buAutoNum type="arabicPeriod"/>
            </a:pPr>
            <a:r>
              <a:rPr lang="cs-CZ" dirty="0"/>
              <a:t>Tlak</a:t>
            </a:r>
          </a:p>
          <a:p>
            <a:pPr marL="457200" indent="-457200">
              <a:buAutoNum type="arabicPeriod"/>
            </a:pPr>
            <a:r>
              <a:rPr lang="cs-CZ" dirty="0" err="1"/>
              <a:t>Maslowova</a:t>
            </a:r>
            <a:r>
              <a:rPr lang="cs-CZ" dirty="0"/>
              <a:t> pyramida potřeb</a:t>
            </a:r>
          </a:p>
          <a:p>
            <a:pPr marL="457200" indent="-457200">
              <a:buAutoNum type="arabicPeriod"/>
            </a:pPr>
            <a:r>
              <a:rPr lang="cs-CZ" dirty="0"/>
              <a:t>Kouč vs Trenér</a:t>
            </a:r>
          </a:p>
          <a:p>
            <a:pPr marL="457200" indent="-457200">
              <a:buAutoNum type="arabicPeriod"/>
            </a:pPr>
            <a:r>
              <a:rPr lang="cs-CZ" dirty="0"/>
              <a:t>Spolupráce mezi klubem a rodiči</a:t>
            </a:r>
          </a:p>
          <a:p>
            <a:pPr>
              <a:buAutoNum type="arabicPeriod"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6040489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6C36497-7228-F60B-9831-3C96F359EED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Co je pomoc?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00FB8D9-2209-C866-D04C-E78B96910A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pPr marL="0" indent="0">
              <a:buNone/>
            </a:pPr>
            <a:r>
              <a:rPr lang="cs-CZ" dirty="0"/>
              <a:t>Objektivní X subjektivní</a:t>
            </a:r>
            <a:endParaRPr lang="cs-CZ"/>
          </a:p>
          <a:p>
            <a:pPr marL="0" indent="0">
              <a:buNone/>
            </a:pPr>
            <a:r>
              <a:rPr lang="cs-CZ" dirty="0"/>
              <a:t>Poskytovaná X vnímaná</a:t>
            </a:r>
          </a:p>
          <a:p>
            <a:pPr marL="0" indent="0">
              <a:buNone/>
            </a:pPr>
            <a:r>
              <a:rPr lang="cs-CZ" dirty="0"/>
              <a:t>Jaké jsou druhy pomoci? Jak pomáháme?</a:t>
            </a:r>
          </a:p>
        </p:txBody>
      </p:sp>
    </p:spTree>
    <p:extLst>
      <p:ext uri="{BB962C8B-B14F-4D97-AF65-F5344CB8AC3E}">
        <p14:creationId xmlns:p14="http://schemas.microsoft.com/office/powerpoint/2010/main" val="6216134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42C087C2-060A-128C-321F-89986D5D577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Sociální opora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CBE1695-EF45-E417-A572-634D55C470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dirty="0"/>
              <a:t>Pro 92 % hráčů jsou to rodiče</a:t>
            </a:r>
          </a:p>
          <a:p>
            <a:r>
              <a:rPr lang="cs-CZ" dirty="0">
                <a:ea typeface="+mn-lt"/>
                <a:cs typeface="+mn-lt"/>
              </a:rPr>
              <a:t>U lidí s vyšší mírou sociální opory bylo zjištěno méně psychosomatických </a:t>
            </a:r>
            <a:r>
              <a:rPr lang="cs-CZ">
                <a:ea typeface="+mn-lt"/>
                <a:cs typeface="+mn-lt"/>
              </a:rPr>
              <a:t>onemocnění</a:t>
            </a:r>
          </a:p>
          <a:p>
            <a:r>
              <a:rPr lang="cs-CZ"/>
              <a:t>Jak je sociální opora důležitá pro sportovce? 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283580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00AF3A6-7539-BE38-F27F-E75BE643E3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Tlak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87E5F7B-6B19-C041-4D91-9BB07F8170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63662" y="2063377"/>
            <a:ext cx="10058400" cy="3760891"/>
          </a:xfrm>
        </p:spPr>
        <p:txBody>
          <a:bodyPr vert="horz" lIns="0" tIns="45720" rIns="0" bIns="45720" rtlCol="0" anchor="t">
            <a:normAutofit/>
          </a:bodyPr>
          <a:lstStyle/>
          <a:p>
            <a:r>
              <a:rPr lang="cs-CZ" dirty="0"/>
              <a:t>Přes 80 % hráčů pociťuje tlak od trenérů</a:t>
            </a:r>
          </a:p>
          <a:p>
            <a:r>
              <a:rPr lang="cs-CZ" dirty="0"/>
              <a:t>Přes 60 % hráčů pociťuje tlak od spoluhráčů</a:t>
            </a:r>
          </a:p>
          <a:p>
            <a:r>
              <a:rPr lang="cs-CZ" dirty="0"/>
              <a:t>Přes 50 % hráčů pociťuje tlak od rodičů</a:t>
            </a:r>
          </a:p>
          <a:p>
            <a:r>
              <a:rPr lang="cs-CZ" dirty="0"/>
              <a:t>Jsou tyto zdroje tlaku žádoucí ve vztahu k dlouhodobému rozvoji hráče?</a:t>
            </a:r>
          </a:p>
          <a:p>
            <a:r>
              <a:rPr lang="cs-CZ" dirty="0"/>
              <a:t>Jaký vliv má na hráče?</a:t>
            </a:r>
          </a:p>
          <a:p>
            <a:endParaRPr lang="cs-CZ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670292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>
            <a:extLst>
              <a:ext uri="{FF2B5EF4-FFF2-40B4-BE49-F238E27FC236}">
                <a16:creationId xmlns:a16="http://schemas.microsoft.com/office/drawing/2014/main" id="{39E3965E-AC41-4711-9D10-E25ABB132D8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11" name="Straight Connector 10">
            <a:extLst>
              <a:ext uri="{FF2B5EF4-FFF2-40B4-BE49-F238E27FC236}">
                <a16:creationId xmlns:a16="http://schemas.microsoft.com/office/drawing/2014/main" id="{1F5DC8C3-BA5F-4EED-BB9A-A14272BD82A1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1207658" y="4474741"/>
            <a:ext cx="987552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33428ACC-71EC-4171-9527-10983BA6B41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1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Nadpis 1">
            <a:extLst>
              <a:ext uri="{FF2B5EF4-FFF2-40B4-BE49-F238E27FC236}">
                <a16:creationId xmlns:a16="http://schemas.microsoft.com/office/drawing/2014/main" id="{4609FA2C-D58E-94B8-A073-166F6A84D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110" y="639098"/>
            <a:ext cx="3401961" cy="3494790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z="5400">
                <a:solidFill>
                  <a:schemeClr val="tx1">
                    <a:lumMod val="85000"/>
                    <a:lumOff val="15000"/>
                  </a:schemeClr>
                </a:solidFill>
              </a:rPr>
              <a:t>Maslowova pyramida potřeb</a:t>
            </a:r>
          </a:p>
        </p:txBody>
      </p:sp>
      <p:pic>
        <p:nvPicPr>
          <p:cNvPr id="4" name="Zástupný obsah 3" descr="Obsah obrázku text, trojúhelník, kužel&#10;&#10;Popis se vygeneroval automaticky.">
            <a:extLst>
              <a:ext uri="{FF2B5EF4-FFF2-40B4-BE49-F238E27FC236}">
                <a16:creationId xmlns:a16="http://schemas.microsoft.com/office/drawing/2014/main" id="{2939FF94-D2E8-9A2D-1C50-17F2D77ADAF2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098047" y="640081"/>
            <a:ext cx="5984120" cy="5054156"/>
          </a:xfrm>
          <a:prstGeom prst="rect">
            <a:avLst/>
          </a:prstGeom>
        </p:spPr>
      </p:pic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BA22713B-ABB6-4391-97F9-0449A2B9B66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8209305" y="4294754"/>
            <a:ext cx="3200400" cy="0"/>
          </a:xfrm>
          <a:prstGeom prst="line">
            <a:avLst/>
          </a:prstGeom>
          <a:ln w="12700">
            <a:solidFill>
              <a:schemeClr val="tx1">
                <a:lumMod val="75000"/>
                <a:lumOff val="2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>
            <a:extLst>
              <a:ext uri="{FF2B5EF4-FFF2-40B4-BE49-F238E27FC236}">
                <a16:creationId xmlns:a16="http://schemas.microsoft.com/office/drawing/2014/main" id="{8D4480B4-953D-41FA-9052-09AB3A0269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6400800"/>
            <a:ext cx="12192000" cy="457200"/>
          </a:xfrm>
          <a:prstGeom prst="rect">
            <a:avLst/>
          </a:prstGeom>
          <a:solidFill>
            <a:srgbClr val="262626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  <p:extLst>
      <p:ext uri="{BB962C8B-B14F-4D97-AF65-F5344CB8AC3E}">
        <p14:creationId xmlns:p14="http://schemas.microsoft.com/office/powerpoint/2010/main" val="40637399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1EC9C04-D158-913F-14B6-6AD3DCE158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Kouč vs Trenér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82D3E5F-F67E-9E54-D0D3-1F3AB57B51B1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b="1" dirty="0"/>
              <a:t>KOUČ</a:t>
            </a:r>
          </a:p>
          <a:p>
            <a:r>
              <a:rPr lang="cs-CZ" dirty="0"/>
              <a:t>Nedirektivní přístup</a:t>
            </a:r>
          </a:p>
          <a:p>
            <a:r>
              <a:rPr lang="cs-CZ" dirty="0"/>
              <a:t>Nemusí být odborník na oblast koučovaného</a:t>
            </a:r>
          </a:p>
          <a:p>
            <a:r>
              <a:rPr lang="cs-CZ" dirty="0"/>
              <a:t>Cílem je, aby koučovaný našel vnitřní zdroje, které mu pomohou s problémem</a:t>
            </a:r>
          </a:p>
          <a:p>
            <a:endParaRPr lang="cs-CZ" dirty="0"/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2794EAF-8C19-3369-A002-CC2691EAF843}"/>
              </a:ext>
            </a:extLst>
          </p:cNvPr>
          <p:cNvSpPr>
            <a:spLocks noGrp="1"/>
          </p:cNvSpPr>
          <p:nvPr>
            <p:ph sz="half" idx="2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b="1" dirty="0"/>
              <a:t>TRENÉR</a:t>
            </a:r>
          </a:p>
          <a:p>
            <a:r>
              <a:rPr lang="cs-CZ" dirty="0"/>
              <a:t>Vysvětluje nebo ukazuje, jak dělat věci správně. </a:t>
            </a:r>
          </a:p>
          <a:p>
            <a:r>
              <a:rPr lang="cs-CZ" dirty="0"/>
              <a:t>Často hodnotí. </a:t>
            </a:r>
          </a:p>
          <a:p>
            <a:r>
              <a:rPr lang="cs-CZ" dirty="0"/>
              <a:t> Cílem je, aby se druhý člověk naučil nějakou dovednost.</a:t>
            </a:r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616942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A0C639-6974-5B82-FB91-46D2FABA7C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Spolupráce mezi klubem a rodičem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F99F289-5B4E-42A4-E72C-B7D21FC413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dirty="0"/>
              <a:t>Co od klubu očekává rodič?</a:t>
            </a:r>
          </a:p>
          <a:p>
            <a:r>
              <a:rPr lang="cs-CZ" dirty="0"/>
              <a:t>Co od rodiče očekává klub?</a:t>
            </a:r>
          </a:p>
          <a:p>
            <a:r>
              <a:rPr lang="cs-CZ" dirty="0"/>
              <a:t>Jak vylepšit spolupráci mezi klubem a rodičem?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0674866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7FEBB83-343F-6C61-6638-E516C2DBB1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Zdroje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BA7DAFE-85AA-9C0F-F4E6-1A9314DC58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0" tIns="45720" rIns="0" bIns="45720" rtlCol="0" anchor="t">
            <a:normAutofit/>
          </a:bodyPr>
          <a:lstStyle/>
          <a:p>
            <a:r>
              <a:rPr lang="cs-CZ" sz="1600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MÁTEL, Andrej. </a:t>
            </a:r>
            <a:r>
              <a:rPr lang="cs-CZ" sz="1600" i="1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Teorie sociální práce 1</a:t>
            </a:r>
            <a:r>
              <a:rPr lang="cs-CZ" sz="1600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. Praha: Grada </a:t>
            </a:r>
            <a:r>
              <a:rPr lang="cs-CZ" sz="1600" err="1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Publishing</a:t>
            </a:r>
            <a:r>
              <a:rPr lang="cs-CZ" sz="1600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, 2019. ISBN 978-80-271-2220-2.</a:t>
            </a:r>
          </a:p>
          <a:p>
            <a:r>
              <a:rPr lang="cs-CZ" sz="1600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MOORE, </a:t>
            </a:r>
            <a:r>
              <a:rPr lang="cs-CZ" sz="1600" err="1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Matt</a:t>
            </a:r>
            <a:r>
              <a:rPr lang="cs-CZ" sz="1600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 a </a:t>
            </a:r>
            <a:r>
              <a:rPr lang="cs-CZ" sz="1600" err="1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Ginger</a:t>
            </a:r>
            <a:r>
              <a:rPr lang="cs-CZ" sz="1600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 GUMMELT. </a:t>
            </a:r>
            <a:r>
              <a:rPr lang="cs-CZ" sz="1600" i="1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Sport </a:t>
            </a:r>
            <a:r>
              <a:rPr lang="cs-CZ" sz="1600" i="1" err="1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social</a:t>
            </a:r>
            <a:r>
              <a:rPr lang="cs-CZ" sz="1600" i="1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 </a:t>
            </a:r>
            <a:r>
              <a:rPr lang="cs-CZ" sz="1600" i="1" err="1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work</a:t>
            </a:r>
            <a:r>
              <a:rPr lang="cs-CZ" sz="1600" i="1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: </a:t>
            </a:r>
            <a:r>
              <a:rPr lang="cs-CZ" sz="1600" i="1" err="1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Promoting</a:t>
            </a:r>
            <a:r>
              <a:rPr lang="cs-CZ" sz="1600" i="1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 and </a:t>
            </a:r>
            <a:r>
              <a:rPr lang="cs-CZ" sz="1600" i="1" err="1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functioning</a:t>
            </a:r>
            <a:r>
              <a:rPr lang="cs-CZ" sz="1600" i="1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 and </a:t>
            </a:r>
            <a:r>
              <a:rPr lang="cs-CZ" sz="1600" i="1" err="1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Well-being</a:t>
            </a:r>
            <a:r>
              <a:rPr lang="cs-CZ" sz="1600" i="1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 </a:t>
            </a:r>
            <a:r>
              <a:rPr lang="cs-CZ" sz="1600" i="1" err="1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of</a:t>
            </a:r>
            <a:r>
              <a:rPr lang="cs-CZ" sz="1600" i="1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 </a:t>
            </a:r>
            <a:r>
              <a:rPr lang="cs-CZ" sz="1600" i="1" err="1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College</a:t>
            </a:r>
            <a:r>
              <a:rPr lang="cs-CZ" sz="1600" i="1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 and Professional </a:t>
            </a:r>
            <a:r>
              <a:rPr lang="cs-CZ" sz="1600" i="1" err="1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Athletes</a:t>
            </a:r>
            <a:r>
              <a:rPr lang="cs-CZ" sz="1600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. </a:t>
            </a:r>
            <a:r>
              <a:rPr lang="cs-CZ" sz="1600" err="1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Cognella</a:t>
            </a:r>
            <a:r>
              <a:rPr lang="cs-CZ" sz="1600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, 2018. ISBN 978-1-5165-1634-6.</a:t>
            </a:r>
          </a:p>
          <a:p>
            <a:r>
              <a:rPr lang="cs-CZ" sz="1600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BOHOŇKOVÁ, Irma. </a:t>
            </a:r>
            <a:r>
              <a:rPr lang="cs-CZ" sz="1600" i="1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Manažer koučem</a:t>
            </a:r>
            <a:r>
              <a:rPr lang="cs-CZ" sz="1600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. Praha: Portál, 2022. ISBN 978-80-262-1873-9.</a:t>
            </a:r>
          </a:p>
          <a:p>
            <a:r>
              <a:rPr lang="cs-CZ" sz="1600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MENŠÍKOVÁ, Andrea. </a:t>
            </a:r>
            <a:r>
              <a:rPr lang="cs-CZ" sz="1600" i="1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POTŘEBY ČLOVĚKA A JEJICH HIERARCHIE</a:t>
            </a:r>
            <a:r>
              <a:rPr lang="cs-CZ" sz="1600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 [online]. Brno, 2018 [cit. 2024-04-19]. Dostupné z: </a:t>
            </a:r>
            <a:r>
              <a:rPr lang="cs-CZ" sz="1600" dirty="0">
                <a:solidFill>
                  <a:srgbClr val="212529"/>
                </a:solidFill>
                <a:latin typeface="Calibri"/>
                <a:ea typeface="+mn-lt"/>
                <a:cs typeface="+mn-lt"/>
                <a:hlinkClick r:id="rId2"/>
              </a:rPr>
              <a:t>https://is.muni.cz/el/med/podzim2018/BSPC011/Potreby_lidskeho_jedince_a_jejich_hierarchie.pdf</a:t>
            </a:r>
            <a:endParaRPr lang="cs-CZ" sz="1600" dirty="0">
              <a:solidFill>
                <a:srgbClr val="212529"/>
              </a:solidFill>
              <a:latin typeface="Calibri"/>
              <a:ea typeface="Calibri"/>
              <a:cs typeface="Calibri"/>
            </a:endParaRPr>
          </a:p>
          <a:p>
            <a:r>
              <a:rPr lang="cs-CZ" sz="1600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ŠOLE, Martin. </a:t>
            </a:r>
            <a:r>
              <a:rPr lang="cs-CZ" sz="1600" i="1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SOCIÁLNÍ OPORA JAKO VÝZNAMNÝ PROTEKTIVNÍ FAKTOR ZVLÁDÁNÍ TRAUMATICKÝCH SITUACÍ</a:t>
            </a:r>
            <a:r>
              <a:rPr lang="cs-CZ" sz="1600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. České Budějovice, 2016. Bakalářská práce. Jihočeská univerzita v Českých Budějovicích.</a:t>
            </a:r>
          </a:p>
          <a:p>
            <a:r>
              <a:rPr lang="cs-CZ" sz="1600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VELECHOVSKÝ, Adam. </a:t>
            </a:r>
            <a:r>
              <a:rPr lang="cs-CZ" sz="1600" i="1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 Možnosti využití metod sociální práce při výchově hokejistů Akademií ČH</a:t>
            </a:r>
            <a:r>
              <a:rPr lang="cs-CZ" sz="1600" dirty="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. Liberec, 2024. Bakalářská </a:t>
            </a:r>
            <a:r>
              <a:rPr lang="cs-CZ" sz="1600">
                <a:solidFill>
                  <a:srgbClr val="212529"/>
                </a:solidFill>
                <a:latin typeface="Calibri"/>
                <a:ea typeface="+mn-lt"/>
                <a:cs typeface="+mn-lt"/>
              </a:rPr>
              <a:t>práce. Univerzita Jana Evangelisty Purkyně.</a:t>
            </a:r>
          </a:p>
          <a:p>
            <a:endParaRPr lang="cs-CZ" sz="1600" dirty="0">
              <a:solidFill>
                <a:srgbClr val="212529"/>
              </a:solidFill>
              <a:latin typeface="Calibri"/>
            </a:endParaRPr>
          </a:p>
          <a:p>
            <a:endParaRPr lang="cs-CZ" sz="1600" dirty="0">
              <a:solidFill>
                <a:srgbClr val="212529"/>
              </a:solidFill>
              <a:latin typeface="Calibri"/>
              <a:ea typeface="Calibri"/>
              <a:cs typeface="Calibri"/>
            </a:endParaRPr>
          </a:p>
          <a:p>
            <a:endParaRPr lang="cs-CZ" sz="1600" dirty="0">
              <a:solidFill>
                <a:srgbClr val="212529"/>
              </a:solidFill>
              <a:latin typeface="Calibri"/>
              <a:ea typeface="Calibri"/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329684190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VTI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Garamond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aramond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VTI" id="{ABE3C30C-0FC0-4450-828E-52DE70F1BCCB}" vid="{A6E2497D-935A-4CFD-B9FD-6DCB15FA68BF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366</Words>
  <Application>Microsoft Office PowerPoint</Application>
  <PresentationFormat>Širokoúhlá obrazovka</PresentationFormat>
  <Paragraphs>45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Calibri</vt:lpstr>
      <vt:lpstr>Garamond</vt:lpstr>
      <vt:lpstr>RetrospectVTI</vt:lpstr>
      <vt:lpstr>Sociální práce ve sportu</vt:lpstr>
      <vt:lpstr>Obsah</vt:lpstr>
      <vt:lpstr>Co je pomoc?</vt:lpstr>
      <vt:lpstr>Sociální opora</vt:lpstr>
      <vt:lpstr>Tlak</vt:lpstr>
      <vt:lpstr>Maslowova pyramida potřeb</vt:lpstr>
      <vt:lpstr>Kouč vs Trenér</vt:lpstr>
      <vt:lpstr>Spolupráce mezi klubem a rodičem</vt:lpstr>
      <vt:lpstr>Zdroje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/>
  <cp:lastModifiedBy>Petr Haken</cp:lastModifiedBy>
  <cp:revision>310</cp:revision>
  <dcterms:created xsi:type="dcterms:W3CDTF">2024-04-19T13:15:57Z</dcterms:created>
  <dcterms:modified xsi:type="dcterms:W3CDTF">2024-04-24T12:28:05Z</dcterms:modified>
</cp:coreProperties>
</file>